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9" r:id="rId1"/>
  </p:sldMasterIdLst>
  <p:sldIdLst>
    <p:sldId id="256" r:id="rId2"/>
    <p:sldId id="257" r:id="rId3"/>
    <p:sldId id="278" r:id="rId4"/>
    <p:sldId id="270" r:id="rId5"/>
    <p:sldId id="261" r:id="rId6"/>
    <p:sldId id="274" r:id="rId7"/>
    <p:sldId id="258" r:id="rId8"/>
    <p:sldId id="275" r:id="rId9"/>
    <p:sldId id="260" r:id="rId10"/>
    <p:sldId id="271" r:id="rId11"/>
    <p:sldId id="276" r:id="rId12"/>
    <p:sldId id="273" r:id="rId13"/>
    <p:sldId id="272" r:id="rId14"/>
    <p:sldId id="277" r:id="rId15"/>
    <p:sldId id="259" r:id="rId16"/>
    <p:sldId id="262" r:id="rId17"/>
    <p:sldId id="263" r:id="rId18"/>
    <p:sldId id="264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6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279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1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1318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04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62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1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85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90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10E47F8-112D-472B-BE0B-848089E12E8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8C1D8360-45D1-47C0-97AC-026A2E3248C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75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ro.wikipedia.org/wiki/Infla%C8%9Bie" TargetMode="External"/><Relationship Id="rId3" Type="http://schemas.openxmlformats.org/officeDocument/2006/relationships/hyperlink" Target="https://ro.wikipedia.org/wiki/Curs_de_schimb" TargetMode="External"/><Relationship Id="rId7" Type="http://schemas.openxmlformats.org/officeDocument/2006/relationships/hyperlink" Target="https://romanialibera.ro/economie/efectele-modificarilor-cursului-de-schimb-asupra-economiei-p-706734" TargetMode="External"/><Relationship Id="rId2" Type="http://schemas.openxmlformats.org/officeDocument/2006/relationships/hyperlink" Target="https://prezi.com/fxqloks8ltxk/evolutia-cursurilor-valutare-in-romani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.wikipedia.org/wiki/Leu_rom%C3%A2nesc" TargetMode="External"/><Relationship Id="rId5" Type="http://schemas.openxmlformats.org/officeDocument/2006/relationships/hyperlink" Target="https://ro.wikipedia.org/wiki/Dolar_american" TargetMode="External"/><Relationship Id="rId4" Type="http://schemas.openxmlformats.org/officeDocument/2006/relationships/hyperlink" Target="https://ro.wikipedia.org/wiki/Euro" TargetMode="External"/><Relationship Id="rId9" Type="http://schemas.openxmlformats.org/officeDocument/2006/relationships/hyperlink" Target="http://www.stiucum.com/economie/piata-valutara/Evolutia-cursului-de-schimb-si63261.p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FEF0-4E14-468C-BC03-21243143D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1" y="1259408"/>
            <a:ext cx="7267687" cy="3111207"/>
          </a:xfrm>
        </p:spPr>
        <p:txBody>
          <a:bodyPr>
            <a:normAutofit/>
          </a:bodyPr>
          <a:lstStyle/>
          <a:p>
            <a:r>
              <a:rPr lang="ro-RO" sz="6000" dirty="0">
                <a:latin typeface="Bookman Old Style" panose="02050604050505020204" pitchFamily="18" charset="0"/>
              </a:rPr>
              <a:t>Evoluția</a:t>
            </a:r>
            <a:br>
              <a:rPr lang="ro-RO" sz="6000" dirty="0">
                <a:latin typeface="Bookman Old Style" panose="02050604050505020204" pitchFamily="18" charset="0"/>
              </a:rPr>
            </a:br>
            <a:r>
              <a:rPr lang="ro-RO" sz="6000" dirty="0">
                <a:latin typeface="Bookman Old Style" panose="02050604050505020204" pitchFamily="18" charset="0"/>
              </a:rPr>
              <a:t>cursurilor</a:t>
            </a:r>
            <a:br>
              <a:rPr lang="ro-RO" sz="6000" dirty="0">
                <a:latin typeface="Bookman Old Style" panose="02050604050505020204" pitchFamily="18" charset="0"/>
              </a:rPr>
            </a:br>
            <a:r>
              <a:rPr lang="ro-RO" sz="6000" dirty="0">
                <a:latin typeface="Bookman Old Style" panose="02050604050505020204" pitchFamily="18" charset="0"/>
              </a:rPr>
              <a:t>valutare</a:t>
            </a:r>
            <a:endParaRPr lang="en-US" sz="6000" dirty="0">
              <a:latin typeface="Bookman Old Style" panose="02050604050505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59F2B-AF94-4DD9-8DC4-9143E597D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2754" y="4370615"/>
            <a:ext cx="7267687" cy="3392713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ro-RO" sz="2400" b="1" dirty="0"/>
              <a:t>Artene Raluca</a:t>
            </a:r>
          </a:p>
          <a:p>
            <a:pPr algn="r">
              <a:lnSpc>
                <a:spcPct val="150000"/>
              </a:lnSpc>
            </a:pPr>
            <a:r>
              <a:rPr lang="ro-RO" sz="2400" b="1" dirty="0"/>
              <a:t>Porcărașu Silvia</a:t>
            </a:r>
          </a:p>
          <a:p>
            <a:pPr algn="r">
              <a:lnSpc>
                <a:spcPct val="150000"/>
              </a:lnSpc>
            </a:pPr>
            <a:r>
              <a:rPr lang="ro-RO" sz="2400" b="1" dirty="0"/>
              <a:t>Rebegea Irina</a:t>
            </a:r>
          </a:p>
          <a:p>
            <a:pPr algn="r">
              <a:lnSpc>
                <a:spcPct val="150000"/>
              </a:lnSpc>
            </a:pPr>
            <a:r>
              <a:rPr lang="ro-RO" sz="2400" b="1" dirty="0"/>
              <a:t>Tudosă Adelina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5692A-8009-4875-8A00-598E0615A20F}"/>
              </a:ext>
            </a:extLst>
          </p:cNvPr>
          <p:cNvSpPr txBox="1"/>
          <p:nvPr/>
        </p:nvSpPr>
        <p:spPr>
          <a:xfrm>
            <a:off x="1088911" y="3754735"/>
            <a:ext cx="64516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2400" i="1" dirty="0"/>
              <a:t>Profesor coordonator: </a:t>
            </a:r>
            <a:r>
              <a:rPr lang="ro-RO" sz="2400" b="1" i="1" dirty="0"/>
              <a:t>Romanescu Adina</a:t>
            </a:r>
          </a:p>
          <a:p>
            <a:pPr>
              <a:lnSpc>
                <a:spcPct val="150000"/>
              </a:lnSpc>
            </a:pPr>
            <a:r>
              <a:rPr lang="ro-RO" sz="2400" b="1" dirty="0"/>
              <a:t>Clasa a XI-a B</a:t>
            </a:r>
            <a:endParaRPr lang="en-US" sz="2400" b="1" dirty="0"/>
          </a:p>
          <a:p>
            <a:pPr>
              <a:lnSpc>
                <a:spcPct val="150000"/>
              </a:lnSpc>
            </a:pP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56303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CBCD470-D3B9-493D-98A1-96BC3679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69393"/>
            <a:ext cx="10776857" cy="1036893"/>
          </a:xfrm>
        </p:spPr>
        <p:txBody>
          <a:bodyPr>
            <a:normAutofit/>
          </a:bodyPr>
          <a:lstStyle/>
          <a:p>
            <a:pPr algn="ctr"/>
            <a:r>
              <a:rPr lang="ro-RO" sz="5400" dirty="0">
                <a:latin typeface="Cambria" panose="02040503050406030204" pitchFamily="18" charset="0"/>
                <a:ea typeface="Cambria" panose="02040503050406030204" pitchFamily="18" charset="0"/>
              </a:rPr>
              <a:t>Euro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E5586-62A2-4E46-8E9C-4D34F8120219}"/>
              </a:ext>
            </a:extLst>
          </p:cNvPr>
          <p:cNvSpPr txBox="1"/>
          <p:nvPr/>
        </p:nvSpPr>
        <p:spPr>
          <a:xfrm>
            <a:off x="707571" y="1337100"/>
            <a:ext cx="10776857" cy="485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Moneda oficială a 19/28 de state membre ale Uniunii Europene;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„Zona euro”: Austria, Belgia, Cipru, Estonia, Finlanda, Franța, Germania, Grecia, Irlanda, Italia, Letonia, Lituania, Luxemburg, Malta, Olanda, Portugalia, Slovacia, Slovenia și Spania;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1 ianuarie 2002 – euro este introdus în circulație, înlocuind monedele naționale din „Zona euro”.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6" name="Picture 4" descr="Imagini pentru euro symbol">
            <a:extLst>
              <a:ext uri="{FF2B5EF4-FFF2-40B4-BE49-F238E27FC236}">
                <a16:creationId xmlns:a16="http://schemas.microsoft.com/office/drawing/2014/main" id="{2BE48A87-9F45-46B8-AA4E-8525078E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200" y="269393"/>
            <a:ext cx="1273628" cy="12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54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upload.wikimedia.org/wikipedia/commons/0/0f/EUR_5_obverse_%282002_issue%29.jpg">
            <a:extLst>
              <a:ext uri="{FF2B5EF4-FFF2-40B4-BE49-F238E27FC236}">
                <a16:creationId xmlns:a16="http://schemas.microsoft.com/office/drawing/2014/main" id="{801173EF-D379-402F-A59A-2D2404680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9" y="165737"/>
            <a:ext cx="3564732" cy="183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upload.wikimedia.org/wikipedia/commons/5/5b/EUR_10_obverse_%282002_issue%29.jpg">
            <a:extLst>
              <a:ext uri="{FF2B5EF4-FFF2-40B4-BE49-F238E27FC236}">
                <a16:creationId xmlns:a16="http://schemas.microsoft.com/office/drawing/2014/main" id="{B27C13C5-CAED-4508-9D7A-B34D9B021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9" y="2358677"/>
            <a:ext cx="3564732" cy="188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upload.wikimedia.org/wikipedia/commons/4/42/EUR_20_obverse_%282002_issue%29.jpg">
            <a:extLst>
              <a:ext uri="{FF2B5EF4-FFF2-40B4-BE49-F238E27FC236}">
                <a16:creationId xmlns:a16="http://schemas.microsoft.com/office/drawing/2014/main" id="{985A2F55-82FE-400B-9A99-C393736A3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9" y="4603665"/>
            <a:ext cx="3564732" cy="19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s://upload.wikimedia.org/wikipedia/commons/thumb/4/4f/EUR_50_obverse_%282002_issue%29.jpg/800px-EUR_50_obverse_%282002_issue%29.jpg">
            <a:extLst>
              <a:ext uri="{FF2B5EF4-FFF2-40B4-BE49-F238E27FC236}">
                <a16:creationId xmlns:a16="http://schemas.microsoft.com/office/drawing/2014/main" id="{697852E3-984E-40E4-BFBA-741100BED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66" y="165737"/>
            <a:ext cx="3564732" cy="195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https://upload.wikimedia.org/wikipedia/commons/thumb/9/91/EUR_100_obverse_%282002_issue%29.jpg/800px-EUR_100_obverse_%282002_issue%29.jpg">
            <a:extLst>
              <a:ext uri="{FF2B5EF4-FFF2-40B4-BE49-F238E27FC236}">
                <a16:creationId xmlns:a16="http://schemas.microsoft.com/office/drawing/2014/main" id="{DB92A05E-D51B-4B58-AFE8-135EAFBF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66" y="2358677"/>
            <a:ext cx="3564732" cy="19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https://upload.wikimedia.org/wikipedia/commons/thumb/a/a2/EUR_200_obverse_%282002_issue%29.jpg/800px-EUR_200_obverse_%282002_issue%29.jpg">
            <a:extLst>
              <a:ext uri="{FF2B5EF4-FFF2-40B4-BE49-F238E27FC236}">
                <a16:creationId xmlns:a16="http://schemas.microsoft.com/office/drawing/2014/main" id="{729796B3-F223-4679-85A8-AFD798F8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843" y="4700469"/>
            <a:ext cx="3558555" cy="19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https://upload.wikimedia.org/wikipedia/commons/thumb/a/ae/EUR_500_obverse_%282002_issue%29.jpg/800px-EUR_500_obverse_%282002_issue%29.jpg">
            <a:extLst>
              <a:ext uri="{FF2B5EF4-FFF2-40B4-BE49-F238E27FC236}">
                <a16:creationId xmlns:a16="http://schemas.microsoft.com/office/drawing/2014/main" id="{9E8961F8-B514-4CAC-8356-7B31A01EE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44277" y="1889508"/>
            <a:ext cx="5503447" cy="282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54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41EE5B-C4A5-47EF-92E8-7D10F278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6" y="1825690"/>
            <a:ext cx="11761088" cy="3206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E2C607-9121-4C7B-B58E-3F6688D98885}"/>
              </a:ext>
            </a:extLst>
          </p:cNvPr>
          <p:cNvSpPr txBox="1"/>
          <p:nvPr/>
        </p:nvSpPr>
        <p:spPr>
          <a:xfrm>
            <a:off x="304467" y="118925"/>
            <a:ext cx="11685370" cy="1184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o-RO" sz="5400" i="1" dirty="0">
                <a:latin typeface="Cambria" panose="02040503050406030204" pitchFamily="18" charset="0"/>
                <a:ea typeface="Cambria" panose="02040503050406030204" pitchFamily="18" charset="0"/>
              </a:rPr>
              <a:t>Curs valutar BNR EURO 1998-2017</a:t>
            </a:r>
            <a:endParaRPr lang="en-US" sz="5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4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BF260E-E5F6-4633-9DDF-3418BA16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69393"/>
            <a:ext cx="10776857" cy="1036893"/>
          </a:xfrm>
        </p:spPr>
        <p:txBody>
          <a:bodyPr>
            <a:normAutofit/>
          </a:bodyPr>
          <a:lstStyle/>
          <a:p>
            <a:pPr algn="ctr"/>
            <a:r>
              <a:rPr lang="ro-RO" sz="5400" dirty="0">
                <a:latin typeface="Cambria" panose="02040503050406030204" pitchFamily="18" charset="0"/>
                <a:ea typeface="Cambria" panose="02040503050406030204" pitchFamily="18" charset="0"/>
              </a:rPr>
              <a:t>Dolar american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A87F3-108C-47DA-99A0-CB7F2E6D1B91}"/>
              </a:ext>
            </a:extLst>
          </p:cNvPr>
          <p:cNvSpPr txBox="1"/>
          <p:nvPr/>
        </p:nvSpPr>
        <p:spPr>
          <a:xfrm>
            <a:off x="707571" y="1298122"/>
            <a:ext cx="10776857" cy="485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Unitatea monetară a Statelor Unite;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Țări utilizatoare: SUA, Puerto Rico, Insulele Virgine Americane, Insulele Mariane de Nord, Samoa Americană și Guam;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6 iulie 1785 – a fost adoptat de către Congresul Confederațiilor Statelor Unite;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Este divizat în 100 de cenți.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A70F3-673A-4EE0-8082-56A5C388611E}"/>
              </a:ext>
            </a:extLst>
          </p:cNvPr>
          <p:cNvSpPr txBox="1"/>
          <p:nvPr/>
        </p:nvSpPr>
        <p:spPr>
          <a:xfrm>
            <a:off x="10648950" y="-274552"/>
            <a:ext cx="15430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800" dirty="0">
                <a:latin typeface="Cambria" panose="02040503050406030204" pitchFamily="18" charset="0"/>
                <a:ea typeface="Cambria" panose="02040503050406030204" pitchFamily="18" charset="0"/>
              </a:rPr>
              <a:t>$</a:t>
            </a:r>
            <a:endParaRPr lang="en-US" sz="13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36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upload.wikimedia.org/wikipedia/commons/thumb/7/7b/United_States_one_dollar_bill%2C_obverse.jpg/800px-United_States_one_dollar_bill%2C_obverse.jpg">
            <a:extLst>
              <a:ext uri="{FF2B5EF4-FFF2-40B4-BE49-F238E27FC236}">
                <a16:creationId xmlns:a16="http://schemas.microsoft.com/office/drawing/2014/main" id="{1517AB86-75B2-4BD8-BE26-3367FC0E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84467"/>
            <a:ext cx="4596015" cy="200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upload.wikimedia.org/wikipedia/commons/c/c5/US_%242_obverse.jpg">
            <a:extLst>
              <a:ext uri="{FF2B5EF4-FFF2-40B4-BE49-F238E27FC236}">
                <a16:creationId xmlns:a16="http://schemas.microsoft.com/office/drawing/2014/main" id="{FFBFB7FE-4E12-43E7-888A-69D99441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2272268"/>
            <a:ext cx="4596015" cy="19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upload.wikimedia.org/wikipedia/commons/thumb/f/f9/US_%245_Series_2006_obverse.jpg/800px-US_%245_Series_2006_obverse.jpg">
            <a:extLst>
              <a:ext uri="{FF2B5EF4-FFF2-40B4-BE49-F238E27FC236}">
                <a16:creationId xmlns:a16="http://schemas.microsoft.com/office/drawing/2014/main" id="{857CEB65-90FC-43D0-9C56-BEED9AA4D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6" y="4421230"/>
            <a:ext cx="4597963" cy="19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upload.wikimedia.org/wikipedia/commons/thumb/4/49/US10dollarbill-Series_2004A.jpg/800px-US10dollarbill-Series_2004A.jpg">
            <a:extLst>
              <a:ext uri="{FF2B5EF4-FFF2-40B4-BE49-F238E27FC236}">
                <a16:creationId xmlns:a16="http://schemas.microsoft.com/office/drawing/2014/main" id="{365AAAFD-D286-4F47-9F0E-3542BF85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765" y="159563"/>
            <a:ext cx="4584360" cy="19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s://upload.wikimedia.org/wikipedia/commons/thumb/7/79/US_%2420_Series_2006_Obverse.jpg/800px-US_%2420_Series_2006_Obverse.jpg">
            <a:extLst>
              <a:ext uri="{FF2B5EF4-FFF2-40B4-BE49-F238E27FC236}">
                <a16:creationId xmlns:a16="http://schemas.microsoft.com/office/drawing/2014/main" id="{89C2C430-F3D6-431A-9369-B9517930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765" y="2272268"/>
            <a:ext cx="4584360" cy="195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upload.wikimedia.org/wikipedia/commons/thumb/0/09/50_USD_Series_2004_Note_Front.jpg/800px-50_USD_Series_2004_Note_Front.jpg">
            <a:extLst>
              <a:ext uri="{FF2B5EF4-FFF2-40B4-BE49-F238E27FC236}">
                <a16:creationId xmlns:a16="http://schemas.microsoft.com/office/drawing/2014/main" id="{DC163E6A-108C-4B3B-84B8-D5F315E71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162" y="4421230"/>
            <a:ext cx="4597963" cy="197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s://upload.wikimedia.org/wikipedia/commons/thumb/4/4d/Usdollar100front.jpg/800px-Usdollar100front.jpg">
            <a:extLst>
              <a:ext uri="{FF2B5EF4-FFF2-40B4-BE49-F238E27FC236}">
                <a16:creationId xmlns:a16="http://schemas.microsoft.com/office/drawing/2014/main" id="{BD8241B5-47D2-4807-BF56-B14B7266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5674" y="2157302"/>
            <a:ext cx="5200650" cy="218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30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9C9F60-00D9-4F61-B6E4-7BD2FCDD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" y="1852319"/>
            <a:ext cx="11685370" cy="3153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5622E-7AF7-4F0A-90B0-47E97DE9F158}"/>
              </a:ext>
            </a:extLst>
          </p:cNvPr>
          <p:cNvSpPr txBox="1"/>
          <p:nvPr/>
        </p:nvSpPr>
        <p:spPr>
          <a:xfrm>
            <a:off x="304467" y="118925"/>
            <a:ext cx="11685370" cy="1184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o-RO" sz="5400" i="1" dirty="0">
                <a:latin typeface="Cambria" panose="02040503050406030204" pitchFamily="18" charset="0"/>
                <a:ea typeface="Cambria" panose="02040503050406030204" pitchFamily="18" charset="0"/>
              </a:rPr>
              <a:t>Curs valutar BNR USD 1998-2017</a:t>
            </a:r>
            <a:endParaRPr lang="en-US" sz="5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4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526014-C33A-4124-AD6B-2171E8B66566}"/>
              </a:ext>
            </a:extLst>
          </p:cNvPr>
          <p:cNvSpPr txBox="1"/>
          <p:nvPr/>
        </p:nvSpPr>
        <p:spPr>
          <a:xfrm>
            <a:off x="253315" y="0"/>
            <a:ext cx="11685370" cy="1184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o-RO" sz="5400" i="1" dirty="0">
                <a:latin typeface="Cambria" panose="02040503050406030204" pitchFamily="18" charset="0"/>
                <a:ea typeface="Cambria" panose="02040503050406030204" pitchFamily="18" charset="0"/>
              </a:rPr>
              <a:t>Impact asupra economiei</a:t>
            </a:r>
            <a:endParaRPr lang="en-US" sz="5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27978-2F31-4FBE-A9F2-22C52E916C3B}"/>
              </a:ext>
            </a:extLst>
          </p:cNvPr>
          <p:cNvSpPr txBox="1"/>
          <p:nvPr/>
        </p:nvSpPr>
        <p:spPr>
          <a:xfrm>
            <a:off x="253317" y="1432655"/>
            <a:ext cx="11447904" cy="485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Comerțul internațional al unei țări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: o monedă slabă va stimula exporturile și va facilita importurile mai scumpe, reducând deficitul comercial al țării;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Inflația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: o monedă devalorizată poate provoca o inflație mare pentru țările care sunt importatori majori, iar o scădere bruscă a monedei naționale duce la importuri mai mari;</a:t>
            </a:r>
          </a:p>
          <a:p>
            <a:pPr algn="just">
              <a:lnSpc>
                <a:spcPct val="150000"/>
              </a:lnSpc>
            </a:pP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98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A2A506-29A2-48AF-A0BC-308281188456}"/>
              </a:ext>
            </a:extLst>
          </p:cNvPr>
          <p:cNvSpPr txBox="1"/>
          <p:nvPr/>
        </p:nvSpPr>
        <p:spPr>
          <a:xfrm>
            <a:off x="452122" y="1802969"/>
            <a:ext cx="11287756" cy="4161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Fluxurile de capital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: o țară trebuie să aibă o monedă stabilă pentru a atrage investitori străini de capital. În caz contrar, pierderile suferite de devalorizarea monedei îi poate descuraja;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Rata dobânzii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: nivelul cursului de schimb este un factor major pentru cele mai multe dintre băncile centrale.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48D2D-CC2D-48E2-8F57-639B33B33E29}"/>
              </a:ext>
            </a:extLst>
          </p:cNvPr>
          <p:cNvSpPr txBox="1"/>
          <p:nvPr/>
        </p:nvSpPr>
        <p:spPr>
          <a:xfrm>
            <a:off x="253315" y="0"/>
            <a:ext cx="11685370" cy="1184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o-RO" sz="5400" i="1" dirty="0">
                <a:latin typeface="Cambria" panose="02040503050406030204" pitchFamily="18" charset="0"/>
                <a:ea typeface="Cambria" panose="02040503050406030204" pitchFamily="18" charset="0"/>
              </a:rPr>
              <a:t>Impact asupra economiei</a:t>
            </a:r>
            <a:endParaRPr lang="en-US" sz="5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04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3BB7E81-A931-4B79-953E-D3822B80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69393"/>
            <a:ext cx="10776857" cy="1036893"/>
          </a:xfrm>
        </p:spPr>
        <p:txBody>
          <a:bodyPr>
            <a:normAutofit/>
          </a:bodyPr>
          <a:lstStyle/>
          <a:p>
            <a:pPr algn="ctr"/>
            <a:r>
              <a:rPr lang="ro-RO" sz="5400" dirty="0">
                <a:latin typeface="Cambria" panose="02040503050406030204" pitchFamily="18" charset="0"/>
                <a:ea typeface="Cambria" panose="02040503050406030204" pitchFamily="18" charset="0"/>
              </a:rPr>
              <a:t>Nivelul fluctuației cursului valutar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3ADC0-DA2C-42F0-9D6C-800C75CB3517}"/>
              </a:ext>
            </a:extLst>
          </p:cNvPr>
          <p:cNvSpPr txBox="1"/>
          <p:nvPr/>
        </p:nvSpPr>
        <p:spPr>
          <a:xfrm>
            <a:off x="707571" y="1603948"/>
            <a:ext cx="10776857" cy="485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Aprecierea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 – moneda își mărește puterea de cumpărare în raport cu alte valute pe un interval de timp;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Revalorizarea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 – majorarea prin lege a valorii unei monede;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Deprecierea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 – moneda își diminuează puterea de cumpărare în raport cu alte valute pe un interval de timp;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Devalorizarea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 – micșorarea prin lege a valorii unei monede.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5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A7042-FBDB-4384-8F41-2959D2354BA9}"/>
              </a:ext>
            </a:extLst>
          </p:cNvPr>
          <p:cNvSpPr txBox="1"/>
          <p:nvPr/>
        </p:nvSpPr>
        <p:spPr>
          <a:xfrm>
            <a:off x="253315" y="0"/>
            <a:ext cx="11685370" cy="1184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o-RO" sz="5400" i="1" dirty="0">
                <a:latin typeface="Cambria" panose="02040503050406030204" pitchFamily="18" charset="0"/>
                <a:ea typeface="Cambria" panose="02040503050406030204" pitchFamily="18" charset="0"/>
              </a:rPr>
              <a:t>Bibliografie </a:t>
            </a:r>
            <a:endParaRPr lang="en-US" sz="5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E7390-DAB1-4227-A694-EC068DF6B023}"/>
              </a:ext>
            </a:extLst>
          </p:cNvPr>
          <p:cNvSpPr txBox="1"/>
          <p:nvPr/>
        </p:nvSpPr>
        <p:spPr>
          <a:xfrm>
            <a:off x="253315" y="1600200"/>
            <a:ext cx="11685370" cy="465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https://prezi.com/fxqloks8ltxk/evolutia-cursurilor-valutare-in-romania/</a:t>
            </a:r>
            <a:endParaRPr lang="ro-RO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https://ro.wikipedia.org/wiki/Curs_de_schimb</a:t>
            </a:r>
            <a:endParaRPr lang="ro-RO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https://ro.wikipedia.org/wiki/Euro</a:t>
            </a:r>
            <a:endParaRPr lang="ro-RO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https://ro.wikipedia.org/wiki/Dolar_american</a:t>
            </a:r>
            <a:endParaRPr lang="ro-RO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https://ro.wikipedia.org/wiki/Leu_rom%C3%A2nesc</a:t>
            </a:r>
            <a:endParaRPr lang="ro-RO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https://romanialibera.ro/economie/efectele-modificarilor-cursului-de-schimb-asupra-economiei-p-706734</a:t>
            </a:r>
            <a:endParaRPr lang="ro-RO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  <a:hlinkClick r:id="rId8"/>
              </a:rPr>
              <a:t>https://ro.wikipedia.org/wiki/Infla%C8%9Bie</a:t>
            </a:r>
            <a:endParaRPr lang="ro-RO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  <a:hlinkClick r:id="rId9"/>
              </a:rPr>
              <a:t>http://www.stiucum.com/economie/piata-valutara/Evolutia-cursului-de-schimb-si63261.php</a:t>
            </a:r>
            <a:endParaRPr lang="ro-RO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60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7639B0-C320-433B-99D0-8082B362A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69393"/>
            <a:ext cx="10776857" cy="1036893"/>
          </a:xfrm>
        </p:spPr>
        <p:txBody>
          <a:bodyPr>
            <a:normAutofit/>
          </a:bodyPr>
          <a:lstStyle/>
          <a:p>
            <a:pPr algn="ctr"/>
            <a:r>
              <a:rPr lang="ro-RO" sz="5400" dirty="0">
                <a:latin typeface="Cambria" panose="02040503050406030204" pitchFamily="18" charset="0"/>
                <a:ea typeface="Cambria" panose="02040503050406030204" pitchFamily="18" charset="0"/>
              </a:rPr>
              <a:t>Ce este cursul valutar?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E64E2-FCA5-491B-BBB5-5761F50D3405}"/>
              </a:ext>
            </a:extLst>
          </p:cNvPr>
          <p:cNvSpPr txBox="1"/>
          <p:nvPr/>
        </p:nvSpPr>
        <p:spPr>
          <a:xfrm>
            <a:off x="825500" y="1536700"/>
            <a:ext cx="10401300" cy="4161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	Cursul valutar 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(cursul de schimb) reprezintă prețul unei unități monetare din moneda unei țări, exprimat în unități monetare ale altei țări.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	Este considerat „prețul cel mai sintetic” dintr-o economie, deoarece influențează relațiile economice, sociale și politice.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354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ini pentru bnr">
            <a:extLst>
              <a:ext uri="{FF2B5EF4-FFF2-40B4-BE49-F238E27FC236}">
                <a16:creationId xmlns:a16="http://schemas.microsoft.com/office/drawing/2014/main" id="{18F843F9-0C8F-4763-B269-5F164E30F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144" y="428625"/>
            <a:ext cx="8389712" cy="559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88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478DBF3-6425-4AD5-8F82-88093261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69393"/>
            <a:ext cx="10776857" cy="1036893"/>
          </a:xfrm>
        </p:spPr>
        <p:txBody>
          <a:bodyPr>
            <a:normAutofit/>
          </a:bodyPr>
          <a:lstStyle/>
          <a:p>
            <a:pPr algn="ctr"/>
            <a:r>
              <a:rPr lang="ro-RO" sz="5400" dirty="0">
                <a:latin typeface="Cambria" panose="02040503050406030204" pitchFamily="18" charset="0"/>
                <a:ea typeface="Cambria" panose="02040503050406030204" pitchFamily="18" charset="0"/>
              </a:rPr>
              <a:t>Tipuri de curs valutar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C02B2-EAA6-4F3D-BBFA-923BCB25117E}"/>
              </a:ext>
            </a:extLst>
          </p:cNvPr>
          <p:cNvSpPr txBox="1"/>
          <p:nvPr/>
        </p:nvSpPr>
        <p:spPr>
          <a:xfrm>
            <a:off x="707570" y="1306286"/>
            <a:ext cx="10776858" cy="559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ro-RO" sz="3200" b="1" dirty="0">
                <a:latin typeface="Cambria" panose="02040503050406030204" pitchFamily="18" charset="0"/>
                <a:ea typeface="Cambria" panose="02040503050406030204" pitchFamily="18" charset="0"/>
              </a:rPr>
              <a:t>Curs oficial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Stabilit zilnic de Banca Națională pe baza raportului dintre cererea și oferta de valute;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Baza obiectivă a nivelului cursului de schimb o reprezintă raportul dintre puterea de cumpărare a celor două valute în țările respective.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ro-RO" sz="3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65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5E0EA478-BD86-4BB9-BE4E-9F0C8E02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69393"/>
            <a:ext cx="10776857" cy="1036893"/>
          </a:xfrm>
        </p:spPr>
        <p:txBody>
          <a:bodyPr>
            <a:normAutofit/>
          </a:bodyPr>
          <a:lstStyle/>
          <a:p>
            <a:pPr algn="ctr"/>
            <a:r>
              <a:rPr lang="ro-RO" sz="5400" dirty="0">
                <a:latin typeface="Cambria" panose="02040503050406030204" pitchFamily="18" charset="0"/>
                <a:ea typeface="Cambria" panose="02040503050406030204" pitchFamily="18" charset="0"/>
              </a:rPr>
              <a:t>Tipuri de curs valutar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D066A-9E87-43BF-ABCD-3E40D0C27C66}"/>
              </a:ext>
            </a:extLst>
          </p:cNvPr>
          <p:cNvSpPr txBox="1"/>
          <p:nvPr/>
        </p:nvSpPr>
        <p:spPr>
          <a:xfrm>
            <a:off x="707571" y="1306286"/>
            <a:ext cx="10776857" cy="4992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o-RO" sz="3200" b="1" dirty="0">
                <a:latin typeface="Cambria" panose="02040503050406030204" pitchFamily="18" charset="0"/>
                <a:ea typeface="Cambria" panose="02040503050406030204" pitchFamily="18" charset="0"/>
              </a:rPr>
              <a:t>Curs de piață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Cotația BID 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(curs de cumpărare) – prețul </a:t>
            </a:r>
            <a:r>
              <a:rPr lang="ro-RO" sz="3000" i="1" dirty="0">
                <a:latin typeface="Cambria" panose="02040503050406030204" pitchFamily="18" charset="0"/>
                <a:ea typeface="Cambria" panose="02040503050406030204" pitchFamily="18" charset="0"/>
              </a:rPr>
              <a:t>cererii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 din punct de vedere al intermediarului care efectuează o tranzacție valutară (exemplu: casă de schimb);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b="1" dirty="0">
                <a:latin typeface="Cambria" panose="02040503050406030204" pitchFamily="18" charset="0"/>
                <a:ea typeface="Cambria" panose="02040503050406030204" pitchFamily="18" charset="0"/>
              </a:rPr>
              <a:t>Cotația ASK 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(curs de vânzare) – prețul </a:t>
            </a:r>
            <a:r>
              <a:rPr lang="ro-RO" sz="3000" i="1" dirty="0">
                <a:latin typeface="Cambria" panose="02040503050406030204" pitchFamily="18" charset="0"/>
                <a:ea typeface="Cambria" panose="02040503050406030204" pitchFamily="18" charset="0"/>
              </a:rPr>
              <a:t>ofertei</a:t>
            </a: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 din punct de vedere al intermediarului care efectuează o tranzacție valutară.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12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390785B2-4C67-46D5-8588-A209D809C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451F05-CC3D-4D7C-A998-BD3FD99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727691F-7A40-477A-87C7-005991FF6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43074-FD13-4556-B8CC-8B2EAA6B2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13194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0FC03D-2BDF-43F5-A36B-D4000274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94" y="477519"/>
            <a:ext cx="513194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B5AF7-D775-41C9-9B88-5FCF3A4E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2" y="1349933"/>
            <a:ext cx="4804625" cy="4153052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3E58BE45-C0AD-4610-9DFD-9B95492A4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48006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2EBCA-533F-4CC2-AEBF-7335218F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8848"/>
            <a:ext cx="4804625" cy="45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15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A0A18072-BEC7-44A9-82B4-A23ACCF4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69393"/>
            <a:ext cx="10776857" cy="1036893"/>
          </a:xfrm>
        </p:spPr>
        <p:txBody>
          <a:bodyPr>
            <a:normAutofit/>
          </a:bodyPr>
          <a:lstStyle/>
          <a:p>
            <a:pPr algn="ctr"/>
            <a:r>
              <a:rPr lang="ro-RO" sz="5400" dirty="0">
                <a:latin typeface="Cambria" panose="02040503050406030204" pitchFamily="18" charset="0"/>
                <a:ea typeface="Cambria" panose="02040503050406030204" pitchFamily="18" charset="0"/>
              </a:rPr>
              <a:t>Leu românesc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Imagine similarÄ">
            <a:extLst>
              <a:ext uri="{FF2B5EF4-FFF2-40B4-BE49-F238E27FC236}">
                <a16:creationId xmlns:a16="http://schemas.microsoft.com/office/drawing/2014/main" id="{706F060E-BAF3-4924-A1CC-DD6393C1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794" y="102814"/>
            <a:ext cx="1587982" cy="158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3560A5-E6D6-4FCF-A0A7-5137A323B899}"/>
              </a:ext>
            </a:extLst>
          </p:cNvPr>
          <p:cNvSpPr txBox="1"/>
          <p:nvPr/>
        </p:nvSpPr>
        <p:spPr>
          <a:xfrm>
            <a:off x="707571" y="1241369"/>
            <a:ext cx="10776857" cy="554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Unitatea monetară a României (regim: flotare controlată);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1 iulie 2005 – România a realizat o reformă monetară, schimbând leul anterior (ROL) cu un leu nou (RON);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1 RON = 10.000 ROL;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1 ianuarie 2007 – România intră în Uniunea Europeană;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o-RO" sz="3000" dirty="0">
                <a:latin typeface="Cambria" panose="02040503050406030204" pitchFamily="18" charset="0"/>
                <a:ea typeface="Cambria" panose="02040503050406030204" pitchFamily="18" charset="0"/>
              </a:rPr>
              <a:t>Este de așteptat să treacă la moneda unică europeană (euro) cel mai devreme în 2019.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4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 leu. Romania, 2005 a.jpg">
            <a:extLst>
              <a:ext uri="{FF2B5EF4-FFF2-40B4-BE49-F238E27FC236}">
                <a16:creationId xmlns:a16="http://schemas.microsoft.com/office/drawing/2014/main" id="{BEF8E76A-C9A4-498E-853D-078C923F4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" y="166306"/>
            <a:ext cx="4007821" cy="20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5 lei. Romania, 2005 a.jpg">
            <a:extLst>
              <a:ext uri="{FF2B5EF4-FFF2-40B4-BE49-F238E27FC236}">
                <a16:creationId xmlns:a16="http://schemas.microsoft.com/office/drawing/2014/main" id="{5B327E7C-7378-4AD1-85A5-D430A2A4E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32" y="143815"/>
            <a:ext cx="4059217" cy="210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0 lei. Romania, 2008 a.jpg">
            <a:extLst>
              <a:ext uri="{FF2B5EF4-FFF2-40B4-BE49-F238E27FC236}">
                <a16:creationId xmlns:a16="http://schemas.microsoft.com/office/drawing/2014/main" id="{4A205EDC-BC95-4BA0-B29A-54029CB53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" y="2335776"/>
            <a:ext cx="4007821" cy="20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50 lei. Romania, 2005 a.jpg">
            <a:extLst>
              <a:ext uri="{FF2B5EF4-FFF2-40B4-BE49-F238E27FC236}">
                <a16:creationId xmlns:a16="http://schemas.microsoft.com/office/drawing/2014/main" id="{0F82A408-9D7E-4480-AF22-307B18A6F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32" y="2373897"/>
            <a:ext cx="4059459" cy="20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100 lei. Romania, 2005 a.jpg">
            <a:extLst>
              <a:ext uri="{FF2B5EF4-FFF2-40B4-BE49-F238E27FC236}">
                <a16:creationId xmlns:a16="http://schemas.microsoft.com/office/drawing/2014/main" id="{6CFEC848-C064-4931-8DDC-8BA3BC652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" y="4557178"/>
            <a:ext cx="4011117" cy="214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200 lei. Romania, 2006 a.jpg">
            <a:extLst>
              <a:ext uri="{FF2B5EF4-FFF2-40B4-BE49-F238E27FC236}">
                <a16:creationId xmlns:a16="http://schemas.microsoft.com/office/drawing/2014/main" id="{5556337A-ABC7-4FCD-B13E-1F14F4E8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590" y="4564146"/>
            <a:ext cx="4059459" cy="202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500 lei. Romania, 2005 a.jpg">
            <a:extLst>
              <a:ext uri="{FF2B5EF4-FFF2-40B4-BE49-F238E27FC236}">
                <a16:creationId xmlns:a16="http://schemas.microsoft.com/office/drawing/2014/main" id="{7D82B937-79F2-468F-ADF2-3D54D099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21784" y="1809827"/>
            <a:ext cx="5948432" cy="313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9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ine similarÄ">
            <a:extLst>
              <a:ext uri="{FF2B5EF4-FFF2-40B4-BE49-F238E27FC236}">
                <a16:creationId xmlns:a16="http://schemas.microsoft.com/office/drawing/2014/main" id="{30BC10AA-131C-42A6-BF92-5EA9A83F4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2" r="-1178"/>
          <a:stretch/>
        </p:blipFill>
        <p:spPr bwMode="auto">
          <a:xfrm>
            <a:off x="1300207" y="961180"/>
            <a:ext cx="9591584" cy="49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E0842F99-278B-4BB2-93B5-63BEE767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69393"/>
            <a:ext cx="10776857" cy="1036893"/>
          </a:xfrm>
        </p:spPr>
        <p:txBody>
          <a:bodyPr>
            <a:normAutofit/>
          </a:bodyPr>
          <a:lstStyle/>
          <a:p>
            <a:pPr algn="ctr"/>
            <a:r>
              <a:rPr lang="ro-RO" sz="5400" dirty="0">
                <a:latin typeface="Cambria" panose="02040503050406030204" pitchFamily="18" charset="0"/>
                <a:ea typeface="Cambria" panose="02040503050406030204" pitchFamily="18" charset="0"/>
              </a:rPr>
              <a:t>Curs euro/leu și euro/dolar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14174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307</TotalTime>
  <Words>575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Bookman Old Style</vt:lpstr>
      <vt:lpstr>Cambria</vt:lpstr>
      <vt:lpstr>Century Schoolbook</vt:lpstr>
      <vt:lpstr>Corbel</vt:lpstr>
      <vt:lpstr>Wingdings</vt:lpstr>
      <vt:lpstr>Headlines</vt:lpstr>
      <vt:lpstr>Evoluția cursurilor valutare</vt:lpstr>
      <vt:lpstr>Ce este cursul valutar?</vt:lpstr>
      <vt:lpstr>PowerPoint Presentation</vt:lpstr>
      <vt:lpstr>Tipuri de curs valutar</vt:lpstr>
      <vt:lpstr>Tipuri de curs valutar</vt:lpstr>
      <vt:lpstr>PowerPoint Presentation</vt:lpstr>
      <vt:lpstr>Leu românesc</vt:lpstr>
      <vt:lpstr>PowerPoint Presentation</vt:lpstr>
      <vt:lpstr>Curs euro/leu și euro/dolar</vt:lpstr>
      <vt:lpstr>Euro</vt:lpstr>
      <vt:lpstr>PowerPoint Presentation</vt:lpstr>
      <vt:lpstr>PowerPoint Presentation</vt:lpstr>
      <vt:lpstr>Dolar american</vt:lpstr>
      <vt:lpstr>PowerPoint Presentation</vt:lpstr>
      <vt:lpstr>PowerPoint Presentation</vt:lpstr>
      <vt:lpstr>PowerPoint Presentation</vt:lpstr>
      <vt:lpstr>PowerPoint Presentation</vt:lpstr>
      <vt:lpstr>Nivelul fluctuației cursului valutar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Evoluția cursurilor valutare</dc:title>
  <dc:creator>IRINA</dc:creator>
  <cp:lastModifiedBy>IRINA</cp:lastModifiedBy>
  <cp:revision>29</cp:revision>
  <dcterms:created xsi:type="dcterms:W3CDTF">2018-11-17T17:54:50Z</dcterms:created>
  <dcterms:modified xsi:type="dcterms:W3CDTF">2018-11-30T13:25:31Z</dcterms:modified>
</cp:coreProperties>
</file>